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if" ContentType="image/t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1" r:id="rId3"/>
    <p:sldId id="301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264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90"/>
    <p:restoredTop sz="95161"/>
  </p:normalViewPr>
  <p:slideViewPr>
    <p:cSldViewPr snapToGrid="0" snapToObjects="1">
      <p:cViewPr>
        <p:scale>
          <a:sx n="70" d="100"/>
          <a:sy n="70" d="100"/>
        </p:scale>
        <p:origin x="1208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5" d="100"/>
        <a:sy n="9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2257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9846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01182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8982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697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26965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3981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2058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Intro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>
            <a:spLocks noGrp="1"/>
          </p:cNvSpPr>
          <p:nvPr>
            <p:ph type="body" sz="quarter" idx="13"/>
          </p:nvPr>
        </p:nvSpPr>
        <p:spPr>
          <a:xfrm>
            <a:off x="1845733" y="3232679"/>
            <a:ext cx="10464801" cy="140282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SzTx/>
              <a:buNone/>
              <a:defRPr sz="8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9" name="Body Level One"/>
          <p:cNvSpPr txBox="1">
            <a:spLocks noGrp="1"/>
          </p:cNvSpPr>
          <p:nvPr>
            <p:ph type="body" sz="quarter" idx="14"/>
          </p:nvPr>
        </p:nvSpPr>
        <p:spPr>
          <a:xfrm>
            <a:off x="1796090" y="5016500"/>
            <a:ext cx="4888310" cy="810155"/>
          </a:xfrm>
          <a:prstGeom prst="rect">
            <a:avLst/>
          </a:prstGeom>
        </p:spPr>
        <p:txBody>
          <a:bodyPr anchor="t"/>
          <a:lstStyle>
            <a:lvl1pPr marL="0" indent="0" defTabSz="403097">
              <a:spcBef>
                <a:spcPts val="0"/>
              </a:spcBef>
              <a:buSzTx/>
              <a:buNone/>
              <a:defRPr sz="4140">
                <a:solidFill>
                  <a:srgbClr val="94C2E9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t>Body Level One</a:t>
            </a:r>
          </a:p>
        </p:txBody>
      </p:sp>
      <p:sp>
        <p:nvSpPr>
          <p:cNvPr id="60" name="Line"/>
          <p:cNvSpPr/>
          <p:nvPr/>
        </p:nvSpPr>
        <p:spPr>
          <a:xfrm>
            <a:off x="1910158" y="4682066"/>
            <a:ext cx="9524079" cy="1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1" name="Line"/>
          <p:cNvSpPr/>
          <p:nvPr/>
        </p:nvSpPr>
        <p:spPr>
          <a:xfrm>
            <a:off x="1910158" y="4682066"/>
            <a:ext cx="1551181" cy="1"/>
          </a:xfrm>
          <a:prstGeom prst="line">
            <a:avLst/>
          </a:prstGeom>
          <a:ln w="88900">
            <a:solidFill>
              <a:srgbClr val="94C2E9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2" name="cessda.eu"/>
          <p:cNvSpPr txBox="1"/>
          <p:nvPr/>
        </p:nvSpPr>
        <p:spPr>
          <a:xfrm>
            <a:off x="2028541" y="8191500"/>
            <a:ext cx="127218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cessda.eu</a:t>
            </a:r>
          </a:p>
        </p:txBody>
      </p:sp>
      <p:sp>
        <p:nvSpPr>
          <p:cNvPr id="63" name="@CESSDA_Data"/>
          <p:cNvSpPr txBox="1"/>
          <p:nvPr/>
        </p:nvSpPr>
        <p:spPr>
          <a:xfrm>
            <a:off x="4055912" y="8177162"/>
            <a:ext cx="209446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@CESSDA_Data</a:t>
            </a:r>
          </a:p>
        </p:txBody>
      </p:sp>
      <p:pic>
        <p:nvPicPr>
          <p:cNvPr id="64" name="Twitter_Logo_Blue.png" descr="Twitter_Logo_Blu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797" y="8007310"/>
            <a:ext cx="774780" cy="774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5112" y="8268508"/>
            <a:ext cx="234357" cy="252384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681566" y="885494"/>
            <a:ext cx="5679878" cy="99707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Rectangle"/>
          <p:cNvSpPr/>
          <p:nvPr/>
        </p:nvSpPr>
        <p:spPr>
          <a:xfrm>
            <a:off x="-1" y="885494"/>
            <a:ext cx="446949" cy="997079"/>
          </a:xfrm>
          <a:prstGeom prst="rect">
            <a:avLst/>
          </a:prstGeom>
          <a:solidFill>
            <a:srgbClr val="6A6C7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9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75" y="9216694"/>
            <a:ext cx="1441730" cy="393904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Line"/>
          <p:cNvSpPr/>
          <p:nvPr/>
        </p:nvSpPr>
        <p:spPr>
          <a:xfrm>
            <a:off x="1286191" y="9119885"/>
            <a:ext cx="10432418" cy="1"/>
          </a:xfrm>
          <a:prstGeom prst="line">
            <a:avLst/>
          </a:prstGeom>
          <a:ln w="25400">
            <a:solidFill>
              <a:srgbClr val="98C5E8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4617" y="8957733"/>
            <a:ext cx="454844" cy="324306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8C5E8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>
            <a:spLocks noGrp="1"/>
          </p:cNvSpPr>
          <p:nvPr>
            <p:ph type="body" idx="1"/>
          </p:nvPr>
        </p:nvSpPr>
        <p:spPr>
          <a:xfrm>
            <a:off x="766233" y="2496211"/>
            <a:ext cx="11099801" cy="4998906"/>
          </a:xfrm>
          <a:prstGeom prst="rect">
            <a:avLst/>
          </a:prstGeom>
        </p:spPr>
        <p:txBody>
          <a:bodyPr/>
          <a:lstStyle>
            <a:lvl1pPr marL="584200" indent="-584200">
              <a:buSzPct val="73000"/>
              <a:buBlip>
                <a:blip r:embed="rId2"/>
              </a:buBlip>
            </a:lvl1pPr>
            <a:lvl2pPr>
              <a:buSzPct val="50000"/>
              <a:buBlip>
                <a:blip r:embed="rId2"/>
              </a:buBlip>
            </a:lvl2pPr>
            <a:lvl3pPr>
              <a:buSzPct val="50000"/>
              <a:buBlip>
                <a:blip r:embed="rId2"/>
              </a:buBlip>
            </a:lvl3pPr>
            <a:lvl4pPr>
              <a:buSzPct val="50000"/>
              <a:buBlip>
                <a:blip r:embed="rId2"/>
              </a:buBlip>
            </a:lvl4pPr>
            <a:lvl5pPr>
              <a:buSzPct val="50000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Rectangle"/>
          <p:cNvSpPr/>
          <p:nvPr/>
        </p:nvSpPr>
        <p:spPr>
          <a:xfrm>
            <a:off x="-1" y="885494"/>
            <a:ext cx="446949" cy="997079"/>
          </a:xfrm>
          <a:prstGeom prst="rect">
            <a:avLst/>
          </a:prstGeom>
          <a:solidFill>
            <a:srgbClr val="6A6C7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7" name="Line"/>
          <p:cNvSpPr/>
          <p:nvPr/>
        </p:nvSpPr>
        <p:spPr>
          <a:xfrm>
            <a:off x="1286191" y="9119885"/>
            <a:ext cx="10432418" cy="1"/>
          </a:xfrm>
          <a:prstGeom prst="line">
            <a:avLst/>
          </a:prstGeom>
          <a:ln w="25400">
            <a:solidFill>
              <a:srgbClr val="98C5E8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8" name="Title Text"/>
          <p:cNvSpPr txBox="1">
            <a:spLocks noGrp="1"/>
          </p:cNvSpPr>
          <p:nvPr>
            <p:ph type="title"/>
          </p:nvPr>
        </p:nvSpPr>
        <p:spPr>
          <a:xfrm>
            <a:off x="711200" y="885494"/>
            <a:ext cx="5247681" cy="9970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A6C76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75" y="9216694"/>
            <a:ext cx="1441730" cy="39390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lide Number">
            <a:extLst>
              <a:ext uri="{FF2B5EF4-FFF2-40B4-BE49-F238E27FC236}">
                <a16:creationId xmlns="" xmlns:a16="http://schemas.microsoft.com/office/drawing/2014/main" id="{5C7323E1-68AA-F44D-A64A-BA4B606E8F8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84617" y="8957733"/>
            <a:ext cx="454844" cy="324306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8C5E8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Intro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itle Text"/>
          <p:cNvSpPr txBox="1">
            <a:spLocks noGrp="1"/>
          </p:cNvSpPr>
          <p:nvPr>
            <p:ph type="body" sz="quarter" idx="13"/>
          </p:nvPr>
        </p:nvSpPr>
        <p:spPr>
          <a:xfrm>
            <a:off x="1845733" y="3232679"/>
            <a:ext cx="10464801" cy="140282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SzTx/>
              <a:buNone/>
              <a:defRPr sz="47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8" name="Line"/>
          <p:cNvSpPr/>
          <p:nvPr/>
        </p:nvSpPr>
        <p:spPr>
          <a:xfrm>
            <a:off x="1910158" y="4682066"/>
            <a:ext cx="9524079" cy="1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9" name="Line"/>
          <p:cNvSpPr/>
          <p:nvPr/>
        </p:nvSpPr>
        <p:spPr>
          <a:xfrm>
            <a:off x="1910158" y="4682066"/>
            <a:ext cx="1551181" cy="1"/>
          </a:xfrm>
          <a:prstGeom prst="line">
            <a:avLst/>
          </a:prstGeom>
          <a:ln w="88900">
            <a:solidFill>
              <a:srgbClr val="94C2E9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0" name="cessda.eu"/>
          <p:cNvSpPr txBox="1"/>
          <p:nvPr/>
        </p:nvSpPr>
        <p:spPr>
          <a:xfrm>
            <a:off x="2028541" y="8191500"/>
            <a:ext cx="127218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cessda.eu</a:t>
            </a:r>
          </a:p>
        </p:txBody>
      </p:sp>
      <p:sp>
        <p:nvSpPr>
          <p:cNvPr id="191" name="@CESSDA_Data"/>
          <p:cNvSpPr txBox="1"/>
          <p:nvPr/>
        </p:nvSpPr>
        <p:spPr>
          <a:xfrm>
            <a:off x="4055912" y="8177162"/>
            <a:ext cx="209446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@CESSDA_Data</a:t>
            </a:r>
          </a:p>
        </p:txBody>
      </p:sp>
      <p:pic>
        <p:nvPicPr>
          <p:cNvPr id="192" name="Twitter_Logo_Blue.png" descr="Twitter_Logo_Blu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797" y="8007310"/>
            <a:ext cx="774780" cy="774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5112" y="8268508"/>
            <a:ext cx="234357" cy="2523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6" r:id="rId2"/>
    <p:sldLayoutId id="2147483658" r:id="rId3"/>
    <p:sldLayoutId id="2147483664" r:id="rId4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ti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://www.scimagojr.com-/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 Text"/>
          <p:cNvSpPr txBox="1">
            <a:spLocks noGrp="1"/>
          </p:cNvSpPr>
          <p:nvPr>
            <p:ph type="body" idx="13"/>
          </p:nvPr>
        </p:nvSpPr>
        <p:spPr>
          <a:xfrm>
            <a:off x="2836721" y="2002751"/>
            <a:ext cx="8658592" cy="956635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algn="ctr"/>
            <a:r>
              <a:rPr lang="en-GB" smtClean="0">
                <a:latin typeface="Calibri" charset="0"/>
                <a:ea typeface="Calibri" charset="0"/>
                <a:cs typeface="Calibri" charset="0"/>
              </a:rPr>
              <a:t>RELEVANCE of COOPERATION</a:t>
            </a:r>
            <a:endParaRPr lang="en-GB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21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8600" y="904266"/>
            <a:ext cx="2840855" cy="774780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Your name  |  Affiliation"/>
          <p:cNvSpPr txBox="1"/>
          <p:nvPr/>
        </p:nvSpPr>
        <p:spPr>
          <a:xfrm>
            <a:off x="1845733" y="5622928"/>
            <a:ext cx="3679856" cy="769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457200">
              <a:lnSpc>
                <a:spcPts val="4800"/>
              </a:lnSpc>
              <a:defRPr sz="1866" b="0" i="1">
                <a:solidFill>
                  <a:srgbClr val="FFFFFF"/>
                </a:solidFill>
                <a:latin typeface="+mn-lt"/>
                <a:ea typeface="+mn-ea"/>
                <a:cs typeface="+mn-cs"/>
                <a:sym typeface="Open Sans"/>
              </a:defRPr>
            </a:lvl1pPr>
          </a:lstStyle>
          <a:p>
            <a:r>
              <a:rPr lang="en-GB" dirty="0">
                <a:latin typeface="Calibri" charset="0"/>
                <a:ea typeface="Calibri" charset="0"/>
                <a:cs typeface="Calibri" charset="0"/>
              </a:rPr>
              <a:t>Ron Dekker  | </a:t>
            </a:r>
            <a:r>
              <a:rPr lang="en-GB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mtClean="0">
                <a:latin typeface="Calibri" charset="0"/>
                <a:ea typeface="Calibri" charset="0"/>
                <a:cs typeface="Calibri" charset="0"/>
              </a:rPr>
              <a:t>Director CESSDA</a:t>
            </a:r>
            <a:endParaRPr lang="en-GB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3" name="Date"/>
          <p:cNvSpPr txBox="1"/>
          <p:nvPr/>
        </p:nvSpPr>
        <p:spPr>
          <a:xfrm>
            <a:off x="1845733" y="6189133"/>
            <a:ext cx="2283818" cy="808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457200">
              <a:lnSpc>
                <a:spcPts val="4800"/>
              </a:lnSpc>
              <a:defRPr sz="1866" b="0" i="1">
                <a:solidFill>
                  <a:srgbClr val="FFFFFF"/>
                </a:solidFill>
                <a:latin typeface="+mn-lt"/>
                <a:ea typeface="+mn-ea"/>
                <a:cs typeface="+mn-cs"/>
                <a:sym typeface="Open Sans"/>
              </a:defRPr>
            </a:lvl1pPr>
          </a:lstStyle>
          <a:p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November </a:t>
            </a:r>
            <a:r>
              <a:rPr lang="en-GB" dirty="0">
                <a:latin typeface="Calibri" charset="0"/>
                <a:ea typeface="Calibri" charset="0"/>
                <a:cs typeface="Calibri" charset="0"/>
              </a:rPr>
              <a:t>2019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body" idx="13"/>
          </p:nvPr>
        </p:nvSpPr>
        <p:spPr>
          <a:xfrm>
            <a:off x="4338074" y="4787118"/>
            <a:ext cx="6200953" cy="859117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algn="ctr"/>
            <a:r>
              <a:rPr lang="en-GB">
                <a:latin typeface="Calibri" charset="0"/>
                <a:ea typeface="Calibri" charset="0"/>
                <a:cs typeface="Calibri" charset="0"/>
              </a:rPr>
              <a:t>4th National Day of Large Research Infrastructures of the </a:t>
            </a:r>
            <a:r>
              <a:rPr lang="en-GB">
                <a:latin typeface="Calibri" charset="0"/>
                <a:ea typeface="Calibri" charset="0"/>
                <a:cs typeface="Calibri" charset="0"/>
              </a:rPr>
              <a:t>Czech </a:t>
            </a:r>
            <a:r>
              <a:rPr lang="en-GB" smtClean="0">
                <a:latin typeface="Calibri" charset="0"/>
                <a:ea typeface="Calibri" charset="0"/>
                <a:cs typeface="Calibri" charset="0"/>
              </a:rPr>
              <a:t>Republic</a:t>
            </a:r>
            <a:r>
              <a:rPr lang="en-GB" dirty="0">
                <a:latin typeface="Calibri" charset="0"/>
                <a:ea typeface="Calibri" charset="0"/>
                <a:cs typeface="Calibri" charset="0"/>
              </a:rPr>
              <a:t> </a:t>
            </a:r>
          </a:p>
        </p:txBody>
      </p:sp>
      <p:sp>
        <p:nvSpPr>
          <p:cNvPr id="7" name="Title Text"/>
          <p:cNvSpPr txBox="1">
            <a:spLocks noGrp="1"/>
          </p:cNvSpPr>
          <p:nvPr>
            <p:ph type="body" idx="13"/>
          </p:nvPr>
        </p:nvSpPr>
        <p:spPr>
          <a:xfrm>
            <a:off x="2341226" y="3609714"/>
            <a:ext cx="9649581" cy="956635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algn="ctr"/>
            <a:r>
              <a:rPr lang="en-GB" dirty="0">
                <a:latin typeface="Calibri" charset="0"/>
                <a:ea typeface="Calibri" charset="0"/>
                <a:cs typeface="Calibri" charset="0"/>
              </a:rPr>
              <a:t>Session 3 Clustering – addressing common challenges by joint strategy approaches 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8025" y="8957733"/>
            <a:ext cx="227311" cy="342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6" name="Provide a distributed and sustainable research infrastructure…"/>
          <p:cNvSpPr txBox="1">
            <a:spLocks noGrp="1"/>
          </p:cNvSpPr>
          <p:nvPr>
            <p:ph type="body" idx="1"/>
          </p:nvPr>
        </p:nvSpPr>
        <p:spPr>
          <a:xfrm>
            <a:off x="720000" y="2939780"/>
            <a:ext cx="11338025" cy="548014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723899" lvl="0" indent="-584199">
              <a:lnSpc>
                <a:spcPct val="120000"/>
              </a:lnSpc>
              <a:defRPr sz="3600"/>
            </a:pPr>
            <a:r>
              <a:rPr lang="en-US" sz="4400" dirty="0">
                <a:latin typeface="Calibri" charset="0"/>
                <a:ea typeface="Calibri" charset="0"/>
                <a:cs typeface="Calibri" charset="0"/>
              </a:rPr>
              <a:t>Integrated approach to research data infrastructures is </a:t>
            </a:r>
            <a:r>
              <a:rPr lang="en-US" sz="4400" dirty="0" smtClean="0">
                <a:latin typeface="Calibri" charset="0"/>
                <a:ea typeface="Calibri" charset="0"/>
                <a:cs typeface="Calibri" charset="0"/>
              </a:rPr>
              <a:t>needed</a:t>
            </a:r>
            <a:endParaRPr lang="en-GB" dirty="0" smtClean="0">
              <a:latin typeface="Calibri" charset="0"/>
              <a:ea typeface="Calibri" charset="0"/>
              <a:cs typeface="Calibri" charset="0"/>
            </a:endParaRPr>
          </a:p>
          <a:p>
            <a:pPr marL="723899" indent="-584199">
              <a:lnSpc>
                <a:spcPct val="120000"/>
              </a:lnSpc>
              <a:defRPr sz="3600"/>
            </a:pPr>
            <a:r>
              <a:rPr lang="en-GB" sz="4200" dirty="0" smtClean="0">
                <a:latin typeface="Calibri" charset="0"/>
                <a:ea typeface="Calibri" charset="0"/>
                <a:cs typeface="Calibri" charset="0"/>
              </a:rPr>
              <a:t>Contributes to</a:t>
            </a:r>
            <a:endParaRPr lang="en-GB" sz="4400" dirty="0" smtClean="0">
              <a:latin typeface="Calibri" charset="0"/>
              <a:ea typeface="Calibri" charset="0"/>
              <a:cs typeface="Calibri" charset="0"/>
            </a:endParaRPr>
          </a:p>
          <a:p>
            <a:pPr marL="1079500" lvl="1" indent="-360363">
              <a:spcBef>
                <a:spcPts val="600"/>
              </a:spcBef>
              <a:tabLst>
                <a:tab pos="4916488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Economies of Scale	Federation of RI’s</a:t>
            </a:r>
          </a:p>
          <a:p>
            <a:pPr marL="1079500" lvl="1" indent="-360363">
              <a:spcBef>
                <a:spcPts val="600"/>
              </a:spcBef>
              <a:tabLst>
                <a:tab pos="4916488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Quality goes up	Better overview, </a:t>
            </a:r>
          </a:p>
          <a:p>
            <a:pPr marL="719137" lvl="1" indent="0">
              <a:spcBef>
                <a:spcPts val="600"/>
              </a:spcBef>
              <a:buNone/>
              <a:tabLst>
                <a:tab pos="4916488" algn="l"/>
              </a:tabLst>
              <a:defRPr sz="3600"/>
            </a:pPr>
            <a:r>
              <a:rPr lang="en-GB" dirty="0">
                <a:latin typeface="Calibri" charset="0"/>
                <a:ea typeface="Calibri" charset="0"/>
                <a:cs typeface="Calibri" charset="0"/>
              </a:rPr>
              <a:t>	F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urther professionalization</a:t>
            </a:r>
            <a:endParaRPr lang="en-GB" sz="2800" dirty="0" smtClean="0">
              <a:latin typeface="Calibri" charset="0"/>
              <a:ea typeface="Calibri" charset="0"/>
              <a:cs typeface="Calibri" charset="0"/>
            </a:endParaRPr>
          </a:p>
          <a:p>
            <a:pPr marL="1079500" lvl="1" indent="-360363">
              <a:spcBef>
                <a:spcPts val="600"/>
              </a:spcBef>
              <a:tabLst>
                <a:tab pos="4916488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Speeds up	Interdisciplinary Research</a:t>
            </a:r>
            <a:endParaRPr lang="en-GB" dirty="0">
              <a:latin typeface="Calibri" charset="0"/>
              <a:ea typeface="Calibri" charset="0"/>
              <a:cs typeface="Calibri" charset="0"/>
            </a:endParaRPr>
          </a:p>
          <a:p>
            <a:pPr marL="719137" lvl="1" indent="0">
              <a:spcBef>
                <a:spcPts val="600"/>
              </a:spcBef>
              <a:buNone/>
              <a:tabLst>
                <a:tab pos="4916488" algn="l"/>
              </a:tabLst>
              <a:defRPr sz="3600"/>
            </a:pPr>
            <a:r>
              <a:rPr lang="en-GB" dirty="0"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Complex Societal Challenges, SDG’s</a:t>
            </a:r>
          </a:p>
        </p:txBody>
      </p:sp>
      <p:sp>
        <p:nvSpPr>
          <p:cNvPr id="5" name="Members"/>
          <p:cNvSpPr txBox="1">
            <a:spLocks/>
          </p:cNvSpPr>
          <p:nvPr/>
        </p:nvSpPr>
        <p:spPr>
          <a:xfrm>
            <a:off x="711200" y="885494"/>
            <a:ext cx="8861425" cy="997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4264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40" b="0" i="0" u="none" strike="noStrike" cap="none" spc="0" baseline="0">
                <a:ln>
                  <a:noFill/>
                </a:ln>
                <a:solidFill>
                  <a:srgbClr val="6A6C76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hangingPunct="1"/>
            <a:endParaRPr lang="nb-NO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3045A7EE-37AC-D243-8325-698F67488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316" y="712439"/>
            <a:ext cx="3541596" cy="13418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pic>
        <p:nvPicPr>
          <p:cNvPr id="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85773" y="0"/>
            <a:ext cx="6419027" cy="30906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COMPUTING"/>
          <p:cNvSpPr/>
          <p:nvPr/>
        </p:nvSpPr>
        <p:spPr>
          <a:xfrm>
            <a:off x="6753130" y="1388159"/>
            <a:ext cx="1242083" cy="314326"/>
          </a:xfrm>
          <a:prstGeom prst="rect">
            <a:avLst/>
          </a:prstGeom>
          <a:gradFill>
            <a:gsLst>
              <a:gs pos="0">
                <a:srgbClr val="CE2100"/>
              </a:gs>
              <a:gs pos="100000">
                <a:srgbClr val="FFA3A1"/>
              </a:gs>
            </a:gsLst>
            <a:lin ang="16200000"/>
          </a:gradFill>
          <a:ln>
            <a:solidFill>
              <a:srgbClr val="C82101"/>
            </a:solidFill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dirty="0"/>
              <a:t> COMPUTING </a:t>
            </a:r>
          </a:p>
        </p:txBody>
      </p:sp>
      <p:sp>
        <p:nvSpPr>
          <p:cNvPr id="10" name="NETWORKS"/>
          <p:cNvSpPr/>
          <p:nvPr/>
        </p:nvSpPr>
        <p:spPr>
          <a:xfrm>
            <a:off x="8296596" y="1373872"/>
            <a:ext cx="1226208" cy="342901"/>
          </a:xfrm>
          <a:prstGeom prst="rect">
            <a:avLst/>
          </a:prstGeom>
          <a:solidFill>
            <a:srgbClr val="00882B"/>
          </a:solidFill>
          <a:ln w="25400">
            <a:solidFill>
              <a:srgbClr val="00631F"/>
            </a:solidFill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NETWORKS </a:t>
            </a:r>
          </a:p>
        </p:txBody>
      </p:sp>
      <p:sp>
        <p:nvSpPr>
          <p:cNvPr id="11" name="SOFTWARE"/>
          <p:cNvSpPr/>
          <p:nvPr/>
        </p:nvSpPr>
        <p:spPr>
          <a:xfrm>
            <a:off x="9924190" y="1386572"/>
            <a:ext cx="1171291" cy="317501"/>
          </a:xfrm>
          <a:prstGeom prst="rect">
            <a:avLst/>
          </a:prstGeom>
          <a:solidFill>
            <a:srgbClr val="24B2BF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SOFTWARE </a:t>
            </a:r>
          </a:p>
        </p:txBody>
      </p:sp>
      <p:sp>
        <p:nvSpPr>
          <p:cNvPr id="12" name="CONTENT"/>
          <p:cNvSpPr/>
          <p:nvPr/>
        </p:nvSpPr>
        <p:spPr>
          <a:xfrm>
            <a:off x="11471467" y="1348472"/>
            <a:ext cx="1226208" cy="342901"/>
          </a:xfrm>
          <a:prstGeom prst="rect">
            <a:avLst/>
          </a:prstGeom>
          <a:solidFill>
            <a:srgbClr val="996FB4"/>
          </a:solidFill>
          <a:ln w="25400">
            <a:solidFill>
              <a:srgbClr val="00631F"/>
            </a:solidFill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   CONTENT   </a:t>
            </a:r>
          </a:p>
        </p:txBody>
      </p:sp>
    </p:spTree>
    <p:extLst>
      <p:ext uri="{BB962C8B-B14F-4D97-AF65-F5344CB8AC3E}">
        <p14:creationId xmlns:p14="http://schemas.microsoft.com/office/powerpoint/2010/main" val="13912991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5018" y="0"/>
            <a:ext cx="7579782" cy="5230368"/>
          </a:xfrm>
          <a:prstGeom prst="rect">
            <a:avLst/>
          </a:prstGeom>
        </p:spPr>
      </p:pic>
      <p:sp>
        <p:nvSpPr>
          <p:cNvPr id="228" name="Memb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26466">
              <a:defRPr sz="5840"/>
            </a:lvl1pPr>
          </a:lstStyle>
          <a:p>
            <a:r>
              <a:rPr lang="nb-NO" dirty="0" err="1" smtClean="0">
                <a:latin typeface="Calibri" charset="0"/>
                <a:ea typeface="Calibri" charset="0"/>
                <a:cs typeface="Calibri" charset="0"/>
              </a:rPr>
              <a:t>Conclusion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711200" y="1793160"/>
            <a:ext cx="11099801" cy="3819229"/>
          </a:xfrm>
        </p:spPr>
        <p:txBody>
          <a:bodyPr/>
          <a:lstStyle/>
          <a:p>
            <a:r>
              <a:rPr lang="en-GB" dirty="0" smtClean="0"/>
              <a:t>Set clear goals</a:t>
            </a:r>
          </a:p>
          <a:p>
            <a:pPr lvl="1"/>
            <a:endParaRPr lang="en-GB" dirty="0" smtClean="0"/>
          </a:p>
          <a:p>
            <a:r>
              <a:rPr lang="en-GB" sz="2800" dirty="0" smtClean="0"/>
              <a:t>Keep asking the question:</a:t>
            </a:r>
          </a:p>
        </p:txBody>
      </p:sp>
    </p:spTree>
    <p:extLst>
      <p:ext uri="{BB962C8B-B14F-4D97-AF65-F5344CB8AC3E}">
        <p14:creationId xmlns:p14="http://schemas.microsoft.com/office/powerpoint/2010/main" val="1297999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hank you for your attention!"/>
          <p:cNvSpPr txBox="1">
            <a:spLocks noGrp="1"/>
          </p:cNvSpPr>
          <p:nvPr>
            <p:ph type="body" idx="13"/>
          </p:nvPr>
        </p:nvSpPr>
        <p:spPr>
          <a:xfrm>
            <a:off x="2594345" y="3742660"/>
            <a:ext cx="8463516" cy="89284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dirty="0">
                <a:latin typeface="+mn-lt"/>
              </a:rPr>
              <a:t>Thank you for your attention!</a:t>
            </a:r>
          </a:p>
        </p:txBody>
      </p:sp>
      <p:sp>
        <p:nvSpPr>
          <p:cNvPr id="240" name="firstname.surname@cessda.eu"/>
          <p:cNvSpPr txBox="1"/>
          <p:nvPr/>
        </p:nvSpPr>
        <p:spPr>
          <a:xfrm>
            <a:off x="5465135" y="5400244"/>
            <a:ext cx="3189767" cy="810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Autofit/>
          </a:bodyPr>
          <a:lstStyle>
            <a:lvl1pPr algn="l" defTabSz="457200">
              <a:lnSpc>
                <a:spcPts val="4800"/>
              </a:lnSpc>
              <a:defRPr sz="1866" b="0" i="1">
                <a:solidFill>
                  <a:srgbClr val="FFFFFF"/>
                </a:solidFill>
                <a:latin typeface="+mn-lt"/>
                <a:ea typeface="+mn-ea"/>
                <a:cs typeface="+mn-cs"/>
                <a:sym typeface="Open Sans"/>
              </a:defRPr>
            </a:lvl1pPr>
          </a:lstStyle>
          <a:p>
            <a:r>
              <a:rPr lang="nb-NO" sz="2400" dirty="0" err="1"/>
              <a:t>Ron.Dekker</a:t>
            </a:r>
            <a:r>
              <a:rPr sz="2400" dirty="0"/>
              <a:t>@cessda.eu</a:t>
            </a:r>
          </a:p>
        </p:txBody>
      </p:sp>
      <p:pic>
        <p:nvPicPr>
          <p:cNvPr id="24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8600" y="904266"/>
            <a:ext cx="2840855" cy="7747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Memb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26466">
              <a:defRPr sz="5840"/>
            </a:lvl1pPr>
          </a:lstStyle>
          <a:p>
            <a:r>
              <a:rPr lang="nb-NO" dirty="0" smtClean="0">
                <a:latin typeface="Calibri" charset="0"/>
                <a:ea typeface="Calibri" charset="0"/>
                <a:cs typeface="Calibri" charset="0"/>
              </a:rPr>
              <a:t>Key Message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6437" y="8957733"/>
            <a:ext cx="230486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7" name="Body"/>
          <p:cNvSpPr txBox="1">
            <a:spLocks noGrp="1"/>
          </p:cNvSpPr>
          <p:nvPr>
            <p:ph type="body" sz="half" idx="1"/>
          </p:nvPr>
        </p:nvSpPr>
        <p:spPr>
          <a:xfrm>
            <a:off x="783165" y="2463801"/>
            <a:ext cx="11933375" cy="64939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>
                <a:latin typeface="Calibri" charset="0"/>
                <a:ea typeface="Calibri" charset="0"/>
                <a:cs typeface="Calibri" charset="0"/>
              </a:rPr>
              <a:t>Cooperation allows for</a:t>
            </a:r>
          </a:p>
          <a:p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Economies of Scale</a:t>
            </a:r>
            <a:endParaRPr lang="en-GB" sz="36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Specialisation</a:t>
            </a:r>
          </a:p>
          <a:p>
            <a:pPr marL="1120775" lvl="1" indent="-528638">
              <a:spcBef>
                <a:spcPts val="1200"/>
              </a:spcBef>
            </a:pPr>
            <a:r>
              <a:rPr lang="en-GB" sz="3600" dirty="0">
                <a:latin typeface="Calibri" charset="0"/>
                <a:ea typeface="Calibri" charset="0"/>
                <a:cs typeface="Calibri" charset="0"/>
              </a:rPr>
              <a:t>i</a:t>
            </a:r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ncreases Speed</a:t>
            </a:r>
          </a:p>
          <a:p>
            <a:pPr marL="1120775" lvl="1" indent="-528638">
              <a:spcBef>
                <a:spcPts val="1200"/>
              </a:spcBef>
            </a:pPr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raises Quality</a:t>
            </a:r>
          </a:p>
          <a:p>
            <a:pPr marL="53975" indent="0">
              <a:spcBef>
                <a:spcPts val="1200"/>
              </a:spcBef>
              <a:buNone/>
            </a:pPr>
            <a:endParaRPr lang="en-GB" sz="3600" dirty="0" smtClean="0">
              <a:latin typeface="Calibri" charset="0"/>
              <a:ea typeface="Calibri" charset="0"/>
              <a:cs typeface="Calibri" charset="0"/>
            </a:endParaRPr>
          </a:p>
          <a:p>
            <a:pPr marL="53975" indent="0">
              <a:spcBef>
                <a:spcPts val="1200"/>
              </a:spcBef>
              <a:buNone/>
            </a:pPr>
            <a:r>
              <a:rPr lang="en-GB" sz="3600" b="1" dirty="0" smtClean="0">
                <a:latin typeface="Calibri" charset="0"/>
                <a:ea typeface="Calibri" charset="0"/>
                <a:cs typeface="Calibri" charset="0"/>
              </a:rPr>
              <a:t>Does Science Benefit ?</a:t>
            </a:r>
            <a:endParaRPr lang="en-GB" sz="36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8544" y="4699853"/>
            <a:ext cx="301964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3600" b="0" dirty="0" smtClean="0">
                <a:solidFill>
                  <a:srgbClr val="6A6C76"/>
                </a:solidFill>
                <a:latin typeface="Calibri" charset="0"/>
                <a:ea typeface="Calibri" charset="0"/>
                <a:cs typeface="Calibri" charset="0"/>
              </a:rPr>
              <a:t>Efficiency</a:t>
            </a:r>
            <a:endParaRPr kumimoji="0" lang="en-GB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charset="0"/>
              <a:ea typeface="Calibri" charset="0"/>
              <a:cs typeface="Calibri" charset="0"/>
              <a:sym typeface="Helvetica Neue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958881" y="4323197"/>
            <a:ext cx="3078793" cy="612000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/>
          <p:cNvCxnSpPr/>
          <p:nvPr/>
        </p:nvCxnSpPr>
        <p:spPr>
          <a:xfrm flipV="1">
            <a:off x="5958881" y="5197326"/>
            <a:ext cx="3103603" cy="716399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Circular Arrow 12"/>
          <p:cNvSpPr/>
          <p:nvPr/>
        </p:nvSpPr>
        <p:spPr>
          <a:xfrm rot="5400000">
            <a:off x="4849388" y="6493465"/>
            <a:ext cx="1880687" cy="19202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718147"/>
              <a:gd name="adj5" fmla="val 125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Bent Arrow 14"/>
          <p:cNvSpPr/>
          <p:nvPr/>
        </p:nvSpPr>
        <p:spPr>
          <a:xfrm rot="10800000">
            <a:off x="7003139" y="5356443"/>
            <a:ext cx="3347868" cy="3019198"/>
          </a:xfrm>
          <a:prstGeom prst="bentArrow">
            <a:avLst>
              <a:gd name="adj1" fmla="val 7069"/>
              <a:gd name="adj2" fmla="val 6753"/>
              <a:gd name="adj3" fmla="val 25000"/>
              <a:gd name="adj4" fmla="val 4375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8025" y="8957733"/>
            <a:ext cx="227311" cy="342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6" name="Provide a distributed and sustainable research infrastructure…"/>
          <p:cNvSpPr txBox="1">
            <a:spLocks noGrp="1"/>
          </p:cNvSpPr>
          <p:nvPr>
            <p:ph type="body" idx="1"/>
          </p:nvPr>
        </p:nvSpPr>
        <p:spPr>
          <a:xfrm>
            <a:off x="720000" y="2304000"/>
            <a:ext cx="12238567" cy="6315797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723899" indent="-584199">
              <a:lnSpc>
                <a:spcPct val="130000"/>
              </a:lnSpc>
              <a:spcBef>
                <a:spcPts val="3600"/>
              </a:spcBef>
              <a:defRPr sz="3600"/>
            </a:pPr>
            <a:r>
              <a:rPr lang="en-GB" sz="4200" dirty="0">
                <a:latin typeface="Calibri" charset="0"/>
                <a:ea typeface="Calibri" charset="0"/>
                <a:cs typeface="Calibri" charset="0"/>
              </a:rPr>
              <a:t>Science </a:t>
            </a:r>
          </a:p>
          <a:p>
            <a:pPr marL="1079500" lvl="1" indent="-360363">
              <a:lnSpc>
                <a:spcPct val="120000"/>
              </a:lnSpc>
              <a:spcBef>
                <a:spcPts val="1200"/>
              </a:spcBef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Crisis / Need for change</a:t>
            </a:r>
            <a:endParaRPr lang="en-GB" dirty="0" smtClean="0">
              <a:latin typeface="Calibri" charset="0"/>
              <a:ea typeface="Calibri" charset="0"/>
              <a:cs typeface="Calibri" charset="0"/>
            </a:endParaRPr>
          </a:p>
          <a:p>
            <a:pPr marL="723899" indent="-584199">
              <a:lnSpc>
                <a:spcPct val="130000"/>
              </a:lnSpc>
              <a:spcBef>
                <a:spcPts val="3600"/>
              </a:spcBef>
              <a:defRPr sz="3600"/>
            </a:pPr>
            <a:r>
              <a:rPr lang="en-GB" sz="4200" dirty="0">
                <a:latin typeface="Calibri" charset="0"/>
                <a:ea typeface="Calibri" charset="0"/>
                <a:cs typeface="Calibri" charset="0"/>
              </a:rPr>
              <a:t>Research Infrastructures </a:t>
            </a:r>
            <a:r>
              <a:rPr lang="mr-IN" sz="4200" dirty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GB" sz="4200" dirty="0">
                <a:latin typeface="Calibri" charset="0"/>
                <a:ea typeface="Calibri" charset="0"/>
                <a:cs typeface="Calibri" charset="0"/>
              </a:rPr>
              <a:t> ESFRI</a:t>
            </a:r>
          </a:p>
          <a:p>
            <a:pPr marL="1079500" lvl="1" indent="-360363">
              <a:lnSpc>
                <a:spcPct val="120000"/>
              </a:lnSpc>
              <a:spcBef>
                <a:spcPts val="1200"/>
              </a:spcBef>
              <a:defRPr sz="3600"/>
            </a:pPr>
            <a:r>
              <a:rPr lang="en-GB" dirty="0">
                <a:latin typeface="Calibri" charset="0"/>
                <a:ea typeface="Calibri" charset="0"/>
                <a:cs typeface="Calibri" charset="0"/>
              </a:rPr>
              <a:t>CESSDA</a:t>
            </a:r>
          </a:p>
          <a:p>
            <a:pPr marL="723899" lvl="0" indent="-584199">
              <a:lnSpc>
                <a:spcPct val="130000"/>
              </a:lnSpc>
              <a:spcBef>
                <a:spcPts val="3600"/>
              </a:spcBef>
              <a:defRPr sz="3600"/>
            </a:pPr>
            <a:r>
              <a:rPr lang="en-GB" sz="4200" dirty="0">
                <a:latin typeface="Calibri" charset="0"/>
                <a:ea typeface="Calibri" charset="0"/>
                <a:cs typeface="Calibri" charset="0"/>
              </a:rPr>
              <a:t>Data </a:t>
            </a:r>
            <a:r>
              <a:rPr lang="en-GB" sz="4200" dirty="0" smtClean="0">
                <a:latin typeface="Calibri" charset="0"/>
                <a:ea typeface="Calibri" charset="0"/>
                <a:cs typeface="Calibri" charset="0"/>
              </a:rPr>
              <a:t>Clusters</a:t>
            </a:r>
          </a:p>
          <a:p>
            <a:pPr marL="1079500" lvl="1" indent="-360363">
              <a:lnSpc>
                <a:spcPct val="120000"/>
              </a:lnSpc>
              <a:spcBef>
                <a:spcPts val="1200"/>
              </a:spcBef>
              <a:defRPr sz="3600"/>
            </a:pPr>
            <a:r>
              <a:rPr lang="en-GB" sz="3600" dirty="0">
                <a:latin typeface="Calibri" charset="0"/>
                <a:ea typeface="Calibri" charset="0"/>
                <a:cs typeface="Calibri" charset="0"/>
              </a:rPr>
              <a:t>SSHOC</a:t>
            </a:r>
            <a:endParaRPr lang="en-GB" sz="3600" dirty="0">
              <a:latin typeface="Calibri" charset="0"/>
              <a:ea typeface="Calibri" charset="0"/>
              <a:cs typeface="Calibri" charset="0"/>
            </a:endParaRPr>
          </a:p>
          <a:p>
            <a:pPr marL="723899" indent="-584199">
              <a:lnSpc>
                <a:spcPct val="130000"/>
              </a:lnSpc>
              <a:spcBef>
                <a:spcPts val="3600"/>
              </a:spcBef>
              <a:defRPr sz="3600"/>
            </a:pPr>
            <a:r>
              <a:rPr lang="en-GB" sz="4200" dirty="0">
                <a:latin typeface="Calibri" charset="0"/>
                <a:ea typeface="Calibri" charset="0"/>
                <a:cs typeface="Calibri" charset="0"/>
              </a:rPr>
              <a:t>EOSC</a:t>
            </a:r>
          </a:p>
        </p:txBody>
      </p:sp>
      <p:sp>
        <p:nvSpPr>
          <p:cNvPr id="5" name="Members"/>
          <p:cNvSpPr txBox="1">
            <a:spLocks/>
          </p:cNvSpPr>
          <p:nvPr/>
        </p:nvSpPr>
        <p:spPr>
          <a:xfrm>
            <a:off x="711200" y="885494"/>
            <a:ext cx="8861425" cy="997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4264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40" b="0" i="0" u="none" strike="noStrike" cap="none" spc="0" baseline="0">
                <a:ln>
                  <a:noFill/>
                </a:ln>
                <a:solidFill>
                  <a:srgbClr val="6A6C76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hangingPunct="1"/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Contents</a:t>
            </a:r>
            <a:endParaRPr lang="nb-NO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2792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8025" y="8957733"/>
            <a:ext cx="227311" cy="342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6" name="Provide a distributed and sustainable research infrastructure…"/>
          <p:cNvSpPr txBox="1">
            <a:spLocks noGrp="1"/>
          </p:cNvSpPr>
          <p:nvPr>
            <p:ph type="body" idx="1"/>
          </p:nvPr>
        </p:nvSpPr>
        <p:spPr>
          <a:xfrm>
            <a:off x="720000" y="2304000"/>
            <a:ext cx="12238567" cy="6315797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723899" lvl="0" indent="-584199">
              <a:lnSpc>
                <a:spcPct val="120000"/>
              </a:lnSpc>
              <a:defRPr sz="3600"/>
            </a:pP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Quality </a:t>
            </a:r>
            <a:r>
              <a:rPr lang="en-GB" sz="4400" dirty="0">
                <a:latin typeface="Calibri" charset="0"/>
                <a:ea typeface="Calibri" charset="0"/>
                <a:cs typeface="Calibri" charset="0"/>
              </a:rPr>
              <a:t>Problem</a:t>
            </a:r>
            <a:endParaRPr lang="en-GB" sz="4200" dirty="0" smtClean="0">
              <a:latin typeface="Calibri" charset="0"/>
              <a:ea typeface="Calibri" charset="0"/>
              <a:cs typeface="Calibri" charset="0"/>
            </a:endParaRP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sz="3500" dirty="0">
                <a:latin typeface="Calibri" charset="0"/>
                <a:ea typeface="Calibri" charset="0"/>
                <a:cs typeface="Calibri" charset="0"/>
              </a:rPr>
              <a:t>Publishing as a goal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sz="3500" dirty="0" smtClean="0">
                <a:latin typeface="Calibri" charset="0"/>
                <a:ea typeface="Calibri" charset="0"/>
                <a:cs typeface="Calibri" charset="0"/>
              </a:rPr>
              <a:t>Failure to Reproduce Results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sz="3500" dirty="0" smtClean="0">
                <a:latin typeface="Calibri" charset="0"/>
                <a:ea typeface="Calibri" charset="0"/>
                <a:cs typeface="Calibri" charset="0"/>
              </a:rPr>
              <a:t>Retraction of Papers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sz="3500" dirty="0" smtClean="0">
                <a:latin typeface="Calibri" charset="0"/>
                <a:ea typeface="Calibri" charset="0"/>
                <a:cs typeface="Calibri" charset="0"/>
              </a:rPr>
              <a:t>Fraud on Data</a:t>
            </a:r>
          </a:p>
          <a:p>
            <a:pPr marL="723899" indent="-584199">
              <a:lnSpc>
                <a:spcPct val="120000"/>
              </a:lnSpc>
              <a:defRPr sz="3600"/>
            </a:pPr>
            <a:r>
              <a:rPr lang="en-GB" sz="4200" dirty="0" smtClean="0">
                <a:latin typeface="Calibri" charset="0"/>
                <a:ea typeface="Calibri" charset="0"/>
                <a:cs typeface="Calibri" charset="0"/>
              </a:rPr>
              <a:t>Lack of Speed</a:t>
            </a:r>
            <a:r>
              <a:rPr lang="en-GB" sz="4400" dirty="0">
                <a:latin typeface="Calibri" charset="0"/>
                <a:ea typeface="Calibri" charset="0"/>
                <a:cs typeface="Calibri" charset="0"/>
              </a:rPr>
              <a:t> 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>
                <a:latin typeface="Calibri" charset="0"/>
                <a:ea typeface="Calibri" charset="0"/>
                <a:cs typeface="Calibri" charset="0"/>
              </a:rPr>
              <a:t>faster circulation of increasing amounts of knowledge, and 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>
                <a:latin typeface="Calibri" charset="0"/>
                <a:ea typeface="Calibri" charset="0"/>
                <a:cs typeface="Calibri" charset="0"/>
              </a:rPr>
              <a:t>seize the potential of open innovation </a:t>
            </a:r>
          </a:p>
          <a:p>
            <a:pPr marL="1079500" lvl="1" indent="0">
              <a:spcBef>
                <a:spcPts val="600"/>
              </a:spcBef>
              <a:buNone/>
              <a:defRPr sz="3600"/>
            </a:pPr>
            <a:r>
              <a:rPr lang="en-GB" sz="3000" dirty="0">
                <a:latin typeface="Calibri" charset="0"/>
                <a:ea typeface="Calibri" charset="0"/>
                <a:cs typeface="Calibri" charset="0"/>
              </a:rPr>
              <a:t>to trigger faster and fairer growth, </a:t>
            </a:r>
            <a:r>
              <a:rPr lang="en-GB" sz="3000" dirty="0" smtClean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en-GB" sz="30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GB" sz="3000" dirty="0" smtClean="0">
                <a:latin typeface="Calibri" charset="0"/>
                <a:ea typeface="Calibri" charset="0"/>
                <a:cs typeface="Calibri" charset="0"/>
              </a:rPr>
              <a:t>building </a:t>
            </a:r>
            <a:r>
              <a:rPr lang="en-GB" sz="3000" dirty="0">
                <a:latin typeface="Calibri" charset="0"/>
                <a:ea typeface="Calibri" charset="0"/>
                <a:cs typeface="Calibri" charset="0"/>
              </a:rPr>
              <a:t>a knowledge economy </a:t>
            </a:r>
            <a:r>
              <a:rPr lang="en-GB" sz="3000" dirty="0" smtClean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en-GB" sz="30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GB" sz="3000" dirty="0" smtClean="0">
                <a:latin typeface="Calibri" charset="0"/>
                <a:ea typeface="Calibri" charset="0"/>
                <a:cs typeface="Calibri" charset="0"/>
              </a:rPr>
              <a:t>that </a:t>
            </a:r>
            <a:r>
              <a:rPr lang="en-GB" sz="3000" dirty="0">
                <a:latin typeface="Calibri" charset="0"/>
                <a:ea typeface="Calibri" charset="0"/>
                <a:cs typeface="Calibri" charset="0"/>
              </a:rPr>
              <a:t>is open to the world. </a:t>
            </a:r>
            <a:r>
              <a:rPr lang="en-GB" sz="3000" dirty="0" smtClean="0">
                <a:latin typeface="Calibri" charset="0"/>
                <a:ea typeface="Calibri" charset="0"/>
                <a:cs typeface="Calibri" charset="0"/>
              </a:rPr>
              <a:t>(Lamy report, p</a:t>
            </a:r>
            <a:r>
              <a:rPr lang="en-GB" sz="3000" dirty="0">
                <a:latin typeface="Calibri" charset="0"/>
                <a:ea typeface="Calibri" charset="0"/>
                <a:cs typeface="Calibri" charset="0"/>
              </a:rPr>
              <a:t>. 8</a:t>
            </a:r>
            <a:r>
              <a:rPr lang="en-GB" sz="3000" dirty="0" smtClean="0">
                <a:latin typeface="Calibri" charset="0"/>
                <a:ea typeface="Calibri" charset="0"/>
                <a:cs typeface="Calibri" charset="0"/>
              </a:rPr>
              <a:t>)</a:t>
            </a:r>
            <a:endParaRPr lang="en-GB" sz="30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Members"/>
          <p:cNvSpPr txBox="1">
            <a:spLocks/>
          </p:cNvSpPr>
          <p:nvPr/>
        </p:nvSpPr>
        <p:spPr>
          <a:xfrm>
            <a:off x="711200" y="885494"/>
            <a:ext cx="8861425" cy="997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4264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40" b="0" i="0" u="none" strike="noStrike" cap="none" spc="0" baseline="0">
                <a:ln>
                  <a:noFill/>
                </a:ln>
                <a:solidFill>
                  <a:srgbClr val="6A6C76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hangingPunct="1"/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Science</a:t>
            </a:r>
            <a:endParaRPr lang="nb-NO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2988" y="6846242"/>
            <a:ext cx="2658140" cy="2669262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919923"/>
              </p:ext>
            </p:extLst>
          </p:nvPr>
        </p:nvGraphicFramePr>
        <p:xfrm>
          <a:off x="6071990" y="759893"/>
          <a:ext cx="6886577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5934"/>
                <a:gridCol w="1317304"/>
                <a:gridCol w="1119635"/>
                <a:gridCol w="1316651"/>
                <a:gridCol w="1407053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Total</a:t>
                      </a:r>
                      <a:endParaRPr lang="en-GB" sz="18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3 946 933</a:t>
                      </a:r>
                      <a:endParaRPr lang="en-GB" sz="18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800" b="1" smtClean="0">
                          <a:latin typeface="Calibri" charset="0"/>
                          <a:ea typeface="Calibri" charset="0"/>
                          <a:cs typeface="Calibri" charset="0"/>
                        </a:rPr>
                        <a:t>3 491 475</a:t>
                      </a:r>
                      <a:endParaRPr lang="en-GB" sz="1800" b="1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8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1 788 069</a:t>
                      </a:r>
                      <a:endParaRPr lang="en-GB" sz="18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0,51</a:t>
                      </a:r>
                      <a:endParaRPr lang="en-GB" sz="18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6A6C76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"/>
                        </a:rPr>
                        <a:t>2018</a:t>
                      </a:r>
                      <a:endParaRPr lang="en-GB" sz="3900" b="0" i="0" u="none" strike="noStrike" cap="none" spc="0" baseline="0" dirty="0">
                        <a:ln>
                          <a:noFill/>
                        </a:ln>
                        <a:solidFill>
                          <a:srgbClr val="6A6C76"/>
                        </a:solidFill>
                        <a:uFillTx/>
                        <a:latin typeface="Calibri" charset="0"/>
                        <a:ea typeface="Calibri" charset="0"/>
                        <a:cs typeface="Calibri" charset="0"/>
                        <a:sym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Documents</a:t>
                      </a:r>
                      <a:endParaRPr lang="en-GB" sz="18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Citable Docs</a:t>
                      </a:r>
                      <a:endParaRPr lang="en-GB" sz="18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Citations</a:t>
                      </a:r>
                      <a:r>
                        <a:rPr lang="en-GB" sz="18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ex. Self citations</a:t>
                      </a:r>
                      <a:endParaRPr lang="en-GB" sz="18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sng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Net-citations</a:t>
                      </a:r>
                    </a:p>
                    <a:p>
                      <a:pPr algn="r"/>
                      <a:r>
                        <a:rPr lang="en-GB" sz="18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Citable</a:t>
                      </a:r>
                      <a:r>
                        <a:rPr lang="en-GB" sz="18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Docs</a:t>
                      </a:r>
                      <a:endParaRPr lang="en-GB" sz="18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 United States</a:t>
                      </a:r>
                      <a:endParaRPr lang="en-GB" sz="18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683 003</a:t>
                      </a:r>
                      <a:endParaRPr lang="sk-SK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Calibri" charset="0"/>
                        <a:ea typeface="Calibri" charset="0"/>
                        <a:cs typeface="Calibri" charset="0"/>
                        <a:sym typeface="Helvetica Neue Ligh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570 104</a:t>
                      </a:r>
                      <a:endParaRPr lang="is-I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Calibri" charset="0"/>
                        <a:ea typeface="Calibri" charset="0"/>
                        <a:cs typeface="Calibri" charset="0"/>
                        <a:sym typeface="Helvetica Neue Ligh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259 647</a:t>
                      </a:r>
                      <a:endParaRPr lang="cs-CZ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Calibri" charset="0"/>
                        <a:ea typeface="Calibri" charset="0"/>
                        <a:cs typeface="Calibri" charset="0"/>
                        <a:sym typeface="Helvetica Neue Ligh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0,77</a:t>
                      </a:r>
                      <a:endParaRPr lang="is-I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Calibri" charset="0"/>
                        <a:ea typeface="Calibri" charset="0"/>
                        <a:cs typeface="Calibri" charset="0"/>
                        <a:sym typeface="Helvetica Neue Light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 China</a:t>
                      </a:r>
                      <a:endParaRPr lang="en-GB" sz="18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599 386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569 227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126 009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0,22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30. Czech Rep.</a:t>
                      </a:r>
                      <a:endParaRPr lang="en-GB" sz="18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24 401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22 539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12 370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charset="0"/>
                          <a:ea typeface="Calibri" charset="0"/>
                          <a:cs typeface="Calibri" charset="0"/>
                          <a:sym typeface="Helvetica Neue Light"/>
                        </a:rPr>
                        <a:t>0,55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295578" y="2883333"/>
            <a:ext cx="2662989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GB" sz="1800" b="0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www.scimagojr.com</a:t>
            </a:r>
            <a:r>
              <a:rPr lang="en-GB" sz="1800" b="0" dirty="0" smtClean="0">
                <a:latin typeface="Calibri" charset="0"/>
                <a:ea typeface="Calibri" charset="0"/>
                <a:cs typeface="Calibri" charset="0"/>
              </a:rPr>
              <a:t> 2018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charset="0"/>
              <a:ea typeface="Calibri" charset="0"/>
              <a:cs typeface="Calibri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6155249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8025" y="8957733"/>
            <a:ext cx="227311" cy="342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6" name="Provide a distributed and sustainable research infrastructure…"/>
          <p:cNvSpPr txBox="1">
            <a:spLocks noGrp="1"/>
          </p:cNvSpPr>
          <p:nvPr>
            <p:ph type="body" idx="1"/>
          </p:nvPr>
        </p:nvSpPr>
        <p:spPr>
          <a:xfrm>
            <a:off x="720000" y="2304001"/>
            <a:ext cx="11338025" cy="57330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23899" lvl="0" indent="-584199">
              <a:lnSpc>
                <a:spcPct val="120000"/>
              </a:lnSpc>
              <a:defRPr sz="3600"/>
            </a:pP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Open Science</a:t>
            </a:r>
            <a:endParaRPr lang="en-GB" sz="4200" dirty="0" smtClean="0">
              <a:latin typeface="Calibri" charset="0"/>
              <a:ea typeface="Calibri" charset="0"/>
              <a:cs typeface="Calibri" charset="0"/>
            </a:endParaRP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Increases Speed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Quality goes up because of transparency</a:t>
            </a:r>
          </a:p>
          <a:p>
            <a:pPr marL="723899" indent="-584199">
              <a:lnSpc>
                <a:spcPct val="120000"/>
              </a:lnSpc>
              <a:defRPr sz="3600"/>
            </a:pPr>
            <a:r>
              <a:rPr lang="en-GB" sz="4200" dirty="0" smtClean="0">
                <a:latin typeface="Calibri" charset="0"/>
                <a:ea typeface="Calibri" charset="0"/>
                <a:cs typeface="Calibri" charset="0"/>
              </a:rPr>
              <a:t>European &amp; National Roadmaps of RI’s - ESFRI</a:t>
            </a: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 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Economies of Scale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Quality goes up – 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due to specialisation &amp; professionalization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Speeds up the research process</a:t>
            </a:r>
            <a:endParaRPr lang="en-GB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Members"/>
          <p:cNvSpPr txBox="1">
            <a:spLocks/>
          </p:cNvSpPr>
          <p:nvPr/>
        </p:nvSpPr>
        <p:spPr>
          <a:xfrm>
            <a:off x="711200" y="885494"/>
            <a:ext cx="8861425" cy="997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4264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40" b="0" i="0" u="none" strike="noStrike" cap="none" spc="0" baseline="0">
                <a:ln>
                  <a:noFill/>
                </a:ln>
                <a:solidFill>
                  <a:srgbClr val="6A6C76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hangingPunct="1"/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Solutions</a:t>
            </a:r>
            <a:endParaRPr lang="nb-NO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5570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678" y="0"/>
            <a:ext cx="3797122" cy="5277853"/>
          </a:xfrm>
          <a:prstGeom prst="rect">
            <a:avLst/>
          </a:prstGeom>
        </p:spPr>
      </p:pic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8025" y="8957733"/>
            <a:ext cx="227311" cy="342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6" name="Provide a distributed and sustainable research infrastructure…"/>
          <p:cNvSpPr txBox="1">
            <a:spLocks noGrp="1"/>
          </p:cNvSpPr>
          <p:nvPr>
            <p:ph type="body" idx="1"/>
          </p:nvPr>
        </p:nvSpPr>
        <p:spPr>
          <a:xfrm>
            <a:off x="720000" y="2304000"/>
            <a:ext cx="11824926" cy="621820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23899" lvl="0" indent="-584199">
              <a:lnSpc>
                <a:spcPct val="120000"/>
              </a:lnSpc>
              <a:defRPr sz="3600"/>
            </a:pP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Open Science</a:t>
            </a:r>
            <a:endParaRPr lang="en-GB" sz="4200" dirty="0" smtClean="0">
              <a:latin typeface="Calibri" charset="0"/>
              <a:ea typeface="Calibri" charset="0"/>
              <a:cs typeface="Calibri" charset="0"/>
            </a:endParaRP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Data are assets </a:t>
            </a:r>
            <a:r>
              <a:rPr lang="mr-IN" dirty="0" smtClean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 reluctance to share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>
                <a:latin typeface="Calibri" charset="0"/>
                <a:ea typeface="Calibri" charset="0"/>
                <a:cs typeface="Calibri" charset="0"/>
              </a:rPr>
              <a:t>Career system 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focused </a:t>
            </a:r>
            <a:r>
              <a:rPr lang="en-GB" dirty="0">
                <a:latin typeface="Calibri" charset="0"/>
                <a:ea typeface="Calibri" charset="0"/>
                <a:cs typeface="Calibri" charset="0"/>
              </a:rPr>
              <a:t>on Impact 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Factor</a:t>
            </a:r>
            <a:endParaRPr lang="en-GB" dirty="0" smtClean="0">
              <a:latin typeface="Calibri" charset="0"/>
              <a:ea typeface="Calibri" charset="0"/>
              <a:cs typeface="Calibri" charset="0"/>
            </a:endParaRPr>
          </a:p>
          <a:p>
            <a:pPr marL="723899" indent="-584199">
              <a:lnSpc>
                <a:spcPct val="120000"/>
              </a:lnSpc>
              <a:defRPr sz="3600"/>
            </a:pPr>
            <a:r>
              <a:rPr lang="en-GB" sz="4200" dirty="0" smtClean="0">
                <a:latin typeface="Calibri" charset="0"/>
                <a:ea typeface="Calibri" charset="0"/>
                <a:cs typeface="Calibri" charset="0"/>
              </a:rPr>
              <a:t>Research Infrastructures</a:t>
            </a: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 </a:t>
            </a:r>
          </a:p>
          <a:p>
            <a:pPr marL="1079500" lvl="1" indent="-360363">
              <a:spcBef>
                <a:spcPts val="600"/>
              </a:spcBef>
              <a:tabLst>
                <a:tab pos="4879975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Growing numbers  	Currently 55 RI’s on ESFRI Roadmap</a:t>
            </a:r>
          </a:p>
          <a:p>
            <a:pPr marL="1079500" lvl="1" indent="-360363">
              <a:spcBef>
                <a:spcPts val="600"/>
              </a:spcBef>
              <a:tabLst>
                <a:tab pos="4843463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Increasing costs  	Capital value ESFRI’s € 20 Billion, 	Annual Running Costs &gt; € 2 Billion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Public Good discussion </a:t>
            </a:r>
            <a:r>
              <a:rPr lang="mr-IN" dirty="0" smtClean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 who pays vs. who benefits</a:t>
            </a:r>
          </a:p>
        </p:txBody>
      </p:sp>
      <p:sp>
        <p:nvSpPr>
          <p:cNvPr id="5" name="Members"/>
          <p:cNvSpPr txBox="1">
            <a:spLocks/>
          </p:cNvSpPr>
          <p:nvPr/>
        </p:nvSpPr>
        <p:spPr>
          <a:xfrm>
            <a:off x="711200" y="885494"/>
            <a:ext cx="8861425" cy="997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4264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40" b="0" i="0" u="none" strike="noStrike" cap="none" spc="0" baseline="0">
                <a:ln>
                  <a:noFill/>
                </a:ln>
                <a:solidFill>
                  <a:srgbClr val="6A6C76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hangingPunct="1"/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Still Hick-ups</a:t>
            </a:r>
            <a:endParaRPr lang="nb-NO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877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0"/>
            <a:ext cx="4775200" cy="4889500"/>
          </a:xfrm>
          <a:prstGeom prst="rect">
            <a:avLst/>
          </a:prstGeom>
        </p:spPr>
      </p:pic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8025" y="8957733"/>
            <a:ext cx="227311" cy="342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6" name="Provide a distributed and sustainable research infrastructure…"/>
          <p:cNvSpPr txBox="1">
            <a:spLocks noGrp="1"/>
          </p:cNvSpPr>
          <p:nvPr>
            <p:ph type="body" idx="1"/>
          </p:nvPr>
        </p:nvSpPr>
        <p:spPr>
          <a:xfrm>
            <a:off x="720000" y="2304001"/>
            <a:ext cx="11953584" cy="573309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723899" lvl="0" indent="-584199">
              <a:lnSpc>
                <a:spcPct val="120000"/>
              </a:lnSpc>
              <a:defRPr sz="3600"/>
            </a:pP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Distributed Social Science Data RI</a:t>
            </a:r>
            <a:endParaRPr lang="en-GB" sz="4200" dirty="0" smtClean="0">
              <a:latin typeface="Calibri" charset="0"/>
              <a:ea typeface="Calibri" charset="0"/>
              <a:cs typeface="Calibri" charset="0"/>
            </a:endParaRP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sz="2800" dirty="0">
                <a:latin typeface="Calibri" charset="0"/>
                <a:ea typeface="Calibri" charset="0"/>
                <a:cs typeface="Calibri" charset="0"/>
              </a:rPr>
              <a:t>Provide a distributed and sustainable 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Research Infra</a:t>
            </a:r>
            <a:endParaRPr lang="en-GB" sz="2800" dirty="0">
              <a:latin typeface="Calibri" charset="0"/>
              <a:ea typeface="Calibri" charset="0"/>
              <a:cs typeface="Calibri" charset="0"/>
            </a:endParaRP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sz="2800" dirty="0">
                <a:latin typeface="Calibri" charset="0"/>
                <a:ea typeface="Calibri" charset="0"/>
                <a:cs typeface="Calibri" charset="0"/>
              </a:rPr>
              <a:t>Facilitate teaching and 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learning</a:t>
            </a:r>
          </a:p>
          <a:p>
            <a:pPr marL="723899" indent="-584199">
              <a:lnSpc>
                <a:spcPct val="120000"/>
              </a:lnSpc>
              <a:defRPr sz="3600"/>
            </a:pPr>
            <a:r>
              <a:rPr lang="en-GB" sz="4200" dirty="0" smtClean="0">
                <a:latin typeface="Calibri" charset="0"/>
                <a:ea typeface="Calibri" charset="0"/>
                <a:cs typeface="Calibri" charset="0"/>
              </a:rPr>
              <a:t>Contributes to</a:t>
            </a: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 </a:t>
            </a:r>
          </a:p>
          <a:p>
            <a:pPr marL="1079500" lvl="1" indent="-360363">
              <a:spcBef>
                <a:spcPts val="600"/>
              </a:spcBef>
              <a:tabLst>
                <a:tab pos="5151438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Economies of Scale	1 Tech-platform, Coordinated Actions</a:t>
            </a:r>
          </a:p>
          <a:p>
            <a:pPr marL="1079500" lvl="1" indent="-360363">
              <a:spcBef>
                <a:spcPts val="600"/>
              </a:spcBef>
              <a:tabLst>
                <a:tab pos="5151438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Increases Speed	Data Catalogue, Tools &amp; Services</a:t>
            </a:r>
          </a:p>
          <a:p>
            <a:pPr marL="1079500" lvl="1" indent="-360363">
              <a:spcBef>
                <a:spcPts val="600"/>
              </a:spcBef>
              <a:tabLst>
                <a:tab pos="5151438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Raises Quality	</a:t>
            </a:r>
            <a:r>
              <a:rPr lang="en-GB" dirty="0" smtClean="0">
                <a:solidFill>
                  <a:schemeClr val="bg2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Core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Trust</a:t>
            </a:r>
            <a:r>
              <a:rPr lang="en-GB" dirty="0" smtClean="0">
                <a:solidFill>
                  <a:schemeClr val="bg2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Seal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, Curation, Standards, </a:t>
            </a:r>
          </a:p>
          <a:p>
            <a:pPr marL="719137" lvl="1" indent="0">
              <a:spcBef>
                <a:spcPts val="600"/>
              </a:spcBef>
              <a:buNone/>
              <a:tabLst>
                <a:tab pos="5151438" algn="l"/>
              </a:tabLst>
              <a:defRPr sz="3600"/>
            </a:pPr>
            <a:r>
              <a:rPr lang="en-GB" dirty="0"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Training, Multi-Lingual Question Banks</a:t>
            </a:r>
          </a:p>
        </p:txBody>
      </p:sp>
      <p:sp>
        <p:nvSpPr>
          <p:cNvPr id="5" name="Members"/>
          <p:cNvSpPr txBox="1">
            <a:spLocks/>
          </p:cNvSpPr>
          <p:nvPr/>
        </p:nvSpPr>
        <p:spPr>
          <a:xfrm>
            <a:off x="711200" y="885494"/>
            <a:ext cx="8861425" cy="997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4264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40" b="0" i="0" u="none" strike="noStrike" cap="none" spc="0" baseline="0">
                <a:ln>
                  <a:noFill/>
                </a:ln>
                <a:solidFill>
                  <a:srgbClr val="6A6C76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hangingPunct="1"/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RI’s in Practice - CESSDA</a:t>
            </a:r>
            <a:endParaRPr lang="nb-NO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3696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8025" y="8957733"/>
            <a:ext cx="227311" cy="342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6" name="Provide a distributed and sustainable research infrastructure…"/>
          <p:cNvSpPr txBox="1">
            <a:spLocks noGrp="1"/>
          </p:cNvSpPr>
          <p:nvPr>
            <p:ph type="body" idx="1"/>
          </p:nvPr>
        </p:nvSpPr>
        <p:spPr>
          <a:xfrm>
            <a:off x="720000" y="2304001"/>
            <a:ext cx="11824926" cy="352987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23899" lvl="0" indent="-584199">
              <a:lnSpc>
                <a:spcPct val="120000"/>
              </a:lnSpc>
              <a:defRPr sz="3600"/>
            </a:pP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Focus on Technology, Trust, Training, Tools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Division of Tasks among 20+ National Service Providers</a:t>
            </a:r>
          </a:p>
          <a:p>
            <a:pPr marL="1079500" lvl="1" indent="-360363">
              <a:spcBef>
                <a:spcPts val="600"/>
              </a:spcBef>
              <a:defRPr sz="3600"/>
            </a:pPr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New: Widening &amp; Outreach </a:t>
            </a:r>
            <a:r>
              <a:rPr lang="mr-IN" sz="3600" dirty="0" smtClean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 led by CSDA Czech Rep.</a:t>
            </a:r>
            <a:endParaRPr lang="en-GB" sz="4400" dirty="0" smtClean="0">
              <a:latin typeface="Calibri" charset="0"/>
              <a:ea typeface="Calibri" charset="0"/>
              <a:cs typeface="Calibri" charset="0"/>
            </a:endParaRPr>
          </a:p>
          <a:p>
            <a:pPr marL="723899" lvl="0" indent="-584199">
              <a:lnSpc>
                <a:spcPct val="120000"/>
              </a:lnSpc>
              <a:defRPr sz="3600"/>
            </a:pP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Complementarity with other (SSH) </a:t>
            </a: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RI’s</a:t>
            </a:r>
            <a:endParaRPr lang="en-GB" sz="28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Members"/>
          <p:cNvSpPr txBox="1">
            <a:spLocks/>
          </p:cNvSpPr>
          <p:nvPr/>
        </p:nvSpPr>
        <p:spPr>
          <a:xfrm>
            <a:off x="711200" y="885494"/>
            <a:ext cx="8861425" cy="997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4264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40" b="0" i="0" u="none" strike="noStrike" cap="none" spc="0" baseline="0">
                <a:ln>
                  <a:noFill/>
                </a:ln>
                <a:solidFill>
                  <a:srgbClr val="6A6C76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hangingPunct="1"/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RI’s in Practice - CESSDA</a:t>
            </a:r>
            <a:endParaRPr lang="nb-NO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712" y="5833872"/>
            <a:ext cx="10338397" cy="375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06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8025" y="8957733"/>
            <a:ext cx="227311" cy="342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6" name="Provide a distributed and sustainable research infrastructure…"/>
          <p:cNvSpPr txBox="1">
            <a:spLocks noGrp="1"/>
          </p:cNvSpPr>
          <p:nvPr>
            <p:ph type="body" idx="1"/>
          </p:nvPr>
        </p:nvSpPr>
        <p:spPr>
          <a:xfrm>
            <a:off x="720000" y="2304001"/>
            <a:ext cx="12284800" cy="57330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23899" indent="-584199">
              <a:lnSpc>
                <a:spcPct val="120000"/>
              </a:lnSpc>
              <a:defRPr sz="3600"/>
            </a:pPr>
            <a:r>
              <a:rPr lang="en-GB" sz="4400" dirty="0">
                <a:latin typeface="Calibri" charset="0"/>
                <a:ea typeface="Calibri" charset="0"/>
                <a:cs typeface="Calibri" charset="0"/>
              </a:rPr>
              <a:t>Data </a:t>
            </a: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Clusters: 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ENVRI-FAIR</a:t>
            </a:r>
            <a:r>
              <a:rPr lang="en-GB" sz="2800" dirty="0">
                <a:latin typeface="Calibri" charset="0"/>
                <a:ea typeface="Calibri" charset="0"/>
                <a:cs typeface="Calibri" charset="0"/>
              </a:rPr>
              <a:t>, ESCAPE, LIFE-WATCH, PANOSC, 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SSHOC</a:t>
            </a:r>
            <a:endParaRPr lang="en-GB" sz="2800" dirty="0" smtClean="0">
              <a:latin typeface="Calibri" charset="0"/>
              <a:ea typeface="Calibri" charset="0"/>
              <a:cs typeface="Calibri" charset="0"/>
            </a:endParaRPr>
          </a:p>
          <a:p>
            <a:pPr marL="1079500" lvl="1" indent="-360363">
              <a:spcBef>
                <a:spcPts val="600"/>
              </a:spcBef>
              <a:tabLst>
                <a:tab pos="5151438" algn="l"/>
              </a:tabLst>
              <a:defRPr sz="3600"/>
            </a:pPr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CESSDA, CLARIN, DARIAH, ESS, SHARE 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+ E-RIHS, LIBER + 35 others</a:t>
            </a:r>
            <a:endParaRPr lang="en-GB" sz="2800" dirty="0">
              <a:latin typeface="Calibri" charset="0"/>
              <a:ea typeface="Calibri" charset="0"/>
              <a:cs typeface="Calibri" charset="0"/>
            </a:endParaRPr>
          </a:p>
          <a:p>
            <a:pPr marL="723899" indent="-584199">
              <a:lnSpc>
                <a:spcPct val="120000"/>
              </a:lnSpc>
              <a:defRPr sz="3600"/>
            </a:pPr>
            <a:r>
              <a:rPr lang="en-GB" sz="4200" dirty="0" smtClean="0">
                <a:latin typeface="Calibri" charset="0"/>
                <a:ea typeface="Calibri" charset="0"/>
                <a:cs typeface="Calibri" charset="0"/>
              </a:rPr>
              <a:t>Contributes to</a:t>
            </a:r>
            <a:r>
              <a:rPr lang="en-GB" sz="4400" dirty="0" smtClean="0">
                <a:latin typeface="Calibri" charset="0"/>
                <a:ea typeface="Calibri" charset="0"/>
                <a:cs typeface="Calibri" charset="0"/>
              </a:rPr>
              <a:t> </a:t>
            </a:r>
          </a:p>
          <a:p>
            <a:pPr marL="1079500" lvl="1" indent="-360363">
              <a:spcBef>
                <a:spcPts val="600"/>
              </a:spcBef>
              <a:tabLst>
                <a:tab pos="5151438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Economies of Scale	1 Market Place, Combine Training</a:t>
            </a:r>
          </a:p>
          <a:p>
            <a:pPr marL="1079500" lvl="1" indent="-360363">
              <a:spcBef>
                <a:spcPts val="600"/>
              </a:spcBef>
              <a:tabLst>
                <a:tab pos="5151438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Increases Speed	Data Catalogues, Division of Work</a:t>
            </a:r>
          </a:p>
          <a:p>
            <a:pPr marL="1079500" lvl="1" indent="-360363">
              <a:spcBef>
                <a:spcPts val="600"/>
              </a:spcBef>
              <a:tabLst>
                <a:tab pos="5151438" algn="l"/>
              </a:tabLst>
              <a:defRPr sz="3600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Raises Quality	Standards, Training, Align Processes</a:t>
            </a:r>
          </a:p>
        </p:txBody>
      </p:sp>
      <p:sp>
        <p:nvSpPr>
          <p:cNvPr id="5" name="Members"/>
          <p:cNvSpPr txBox="1">
            <a:spLocks/>
          </p:cNvSpPr>
          <p:nvPr/>
        </p:nvSpPr>
        <p:spPr>
          <a:xfrm>
            <a:off x="711200" y="885494"/>
            <a:ext cx="8861425" cy="997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4264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40" b="0" i="0" u="none" strike="noStrike" cap="none" spc="0" baseline="0">
                <a:ln>
                  <a:noFill/>
                </a:ln>
                <a:solidFill>
                  <a:srgbClr val="6A6C76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6A6C77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hangingPunct="1"/>
            <a:endParaRPr lang="nb-NO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00" y="411701"/>
            <a:ext cx="5765800" cy="1892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9248" y="7617557"/>
            <a:ext cx="4840477" cy="175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8216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Open Sans"/>
        <a:ea typeface="Open Sans"/>
        <a:cs typeface="Open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Open Sans"/>
        <a:ea typeface="Open Sans"/>
        <a:cs typeface="Open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6405</TotalTime>
  <Words>307</Words>
  <Application>Microsoft Macintosh PowerPoint</Application>
  <PresentationFormat>Custom</PresentationFormat>
  <Paragraphs>121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Calibri</vt:lpstr>
      <vt:lpstr>Helvetica</vt:lpstr>
      <vt:lpstr>Helvetica Neue</vt:lpstr>
      <vt:lpstr>Helvetica Neue Light</vt:lpstr>
      <vt:lpstr>Helvetica Neue Medium</vt:lpstr>
      <vt:lpstr>Helvetica Neue Thin</vt:lpstr>
      <vt:lpstr>Open Sans</vt:lpstr>
      <vt:lpstr>Open Sans Light</vt:lpstr>
      <vt:lpstr>White</vt:lpstr>
      <vt:lpstr>PowerPoint Presentation</vt:lpstr>
      <vt:lpstr>Key Message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Ron Dekker</cp:lastModifiedBy>
  <cp:revision>100</cp:revision>
  <dcterms:modified xsi:type="dcterms:W3CDTF">2019-11-08T13:29:25Z</dcterms:modified>
</cp:coreProperties>
</file>